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6" r:id="rId4"/>
  </p:sldMasterIdLst>
  <p:notesMasterIdLst>
    <p:notesMasterId r:id="rId24"/>
  </p:notesMasterIdLst>
  <p:handoutMasterIdLst>
    <p:handoutMasterId r:id="rId25"/>
  </p:handoutMasterIdLst>
  <p:sldIdLst>
    <p:sldId id="256" r:id="rId5"/>
    <p:sldId id="427" r:id="rId6"/>
    <p:sldId id="439" r:id="rId7"/>
    <p:sldId id="428" r:id="rId8"/>
    <p:sldId id="440" r:id="rId9"/>
    <p:sldId id="423" r:id="rId10"/>
    <p:sldId id="425" r:id="rId11"/>
    <p:sldId id="441" r:id="rId12"/>
    <p:sldId id="445" r:id="rId13"/>
    <p:sldId id="438" r:id="rId14"/>
    <p:sldId id="446" r:id="rId15"/>
    <p:sldId id="443" r:id="rId16"/>
    <p:sldId id="431" r:id="rId17"/>
    <p:sldId id="429" r:id="rId18"/>
    <p:sldId id="447" r:id="rId19"/>
    <p:sldId id="449" r:id="rId20"/>
    <p:sldId id="450" r:id="rId21"/>
    <p:sldId id="424" r:id="rId22"/>
    <p:sldId id="448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ra Maillacheruvu" initials="SM" lastIdx="8" clrIdx="0">
    <p:extLst>
      <p:ext uri="{19B8F6BF-5375-455C-9EA6-DF929625EA0E}">
        <p15:presenceInfo xmlns:p15="http://schemas.microsoft.com/office/powerpoint/2012/main" userId="S-1-5-21-1952154714-1457675675-1160474772-47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5B70C-2E58-23C2-D0FD-AAB7D55A72B4}" v="20" dt="2024-12-11T16:30:15.972"/>
    <p1510:client id="{EE0B9699-89DC-7E14-2A6F-60EE41CC0E21}" v="333" dt="2024-12-11T15:23:31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1" autoAdjust="0"/>
    <p:restoredTop sz="86818" autoAdjust="0"/>
  </p:normalViewPr>
  <p:slideViewPr>
    <p:cSldViewPr>
      <p:cViewPr varScale="1">
        <p:scale>
          <a:sx n="99" d="100"/>
          <a:sy n="99" d="100"/>
        </p:scale>
        <p:origin x="169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64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slide" Target="slides/slide9.xml" Id="rId13" /><Relationship Type="http://schemas.openxmlformats.org/officeDocument/2006/relationships/slide" Target="slides/slide14.xml" Id="rId18" /><Relationship Type="http://schemas.openxmlformats.org/officeDocument/2006/relationships/commentAuthors" Target="commentAuthors.xml" Id="rId26" /><Relationship Type="http://schemas.openxmlformats.org/officeDocument/2006/relationships/customXml" Target="../customXml/item3.xml" Id="rId3" /><Relationship Type="http://schemas.openxmlformats.org/officeDocument/2006/relationships/slide" Target="slides/slide17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openxmlformats.org/officeDocument/2006/relationships/handoutMaster" Target="handoutMasters/handoutMaster1.xml" Id="rId25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slide" Target="slides/slide16.xml" Id="rId20" /><Relationship Type="http://schemas.openxmlformats.org/officeDocument/2006/relationships/theme" Target="theme/theme1.xml" Id="rId29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notesMaster" Target="notesMasters/notesMaster1.xml" Id="rId24" /><Relationship Type="http://schemas.microsoft.com/office/2015/10/relationships/revisionInfo" Target="revisionInfo.xml" Id="rId32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slide" Target="slides/slide19.xml" Id="rId23" /><Relationship Type="http://schemas.openxmlformats.org/officeDocument/2006/relationships/viewProps" Target="viewProps.xml" Id="rId28" /><Relationship Type="http://schemas.openxmlformats.org/officeDocument/2006/relationships/slide" Target="slides/slide6.xml" Id="rId10" /><Relationship Type="http://schemas.openxmlformats.org/officeDocument/2006/relationships/slide" Target="slides/slide15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slide" Target="slides/slide18.xml" Id="rId22" /><Relationship Type="http://schemas.openxmlformats.org/officeDocument/2006/relationships/presProps" Target="presProps.xml" Id="rId27" /><Relationship Type="http://schemas.openxmlformats.org/officeDocument/2006/relationships/tableStyles" Target="tableStyles.xml" Id="rId30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r">
              <a:defRPr sz="1200"/>
            </a:lvl1pPr>
          </a:lstStyle>
          <a:p>
            <a:fld id="{3F012503-3950-4855-8F9E-CD322DE5D18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8118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48" tIns="46574" rIns="93148" bIns="4657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48" tIns="46574" rIns="93148" bIns="4657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48" tIns="46574" rIns="93148" bIns="46574" rtlCol="0" anchor="b"/>
          <a:lstStyle>
            <a:lvl1pPr algn="r">
              <a:defRPr sz="1200"/>
            </a:lvl1pPr>
          </a:lstStyle>
          <a:p>
            <a:fld id="{7588B2FA-3448-4AAA-8745-A63A994030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9714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04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FY</a:t>
            </a:r>
            <a:r>
              <a:rPr lang="en-US" baseline="0" dirty="0"/>
              <a:t> 2019 Federal Budget – Currently in a shutdown. HUD cannot release funding allocations until the full FY 2019 appropriation is approved. The City cannot finalize your 2019 agreements until we know our allocation due to the regulatory 15% cap on Public Service expenditures. </a:t>
            </a:r>
            <a:br>
              <a:rPr lang="en-US" baseline="0" dirty="0"/>
            </a:br>
            <a:r>
              <a:rPr lang="en-US" baseline="0" dirty="0"/>
              <a:t>It is anticipated to have level funding so we budgeted for a level funding amount.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FY</a:t>
            </a:r>
            <a:r>
              <a:rPr lang="en-US" baseline="0" dirty="0"/>
              <a:t> 2019 Federal Budget – Currently in a shutdown. HUD cannot release funding allocations until the full FY 2019 appropriation is approved. The City cannot finalize your 2019 agreements until we know our allocation due to the regulatory 15% cap on Public Service expenditures. </a:t>
            </a:r>
            <a:br>
              <a:rPr lang="en-US" baseline="0" dirty="0"/>
            </a:br>
            <a:r>
              <a:rPr lang="en-US" baseline="0" dirty="0"/>
              <a:t>It is anticipated to have level funding so we budgeted for a level funding amount.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66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2019 income limits have not been announced yet. Use</a:t>
            </a:r>
            <a:r>
              <a:rPr lang="en-US" baseline="0" dirty="0"/>
              <a:t> 2018 forms until 2019 is announced. I will email out the updated forms with the effective date once the 2019 limits are announced.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72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</a:t>
            </a:r>
            <a:r>
              <a:rPr lang="en-US" baseline="0" dirty="0"/>
              <a:t> double check these numbers meet the logic model.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25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</a:t>
            </a:r>
            <a:r>
              <a:rPr lang="en-US" baseline="0" dirty="0"/>
              <a:t> double check these numbers meet the logic model.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784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</a:t>
            </a:r>
            <a:r>
              <a:rPr lang="en-US" baseline="0" dirty="0"/>
              <a:t> double check these numbers meet the logic model.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3954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Please</a:t>
            </a:r>
            <a:r>
              <a:rPr lang="en-US" baseline="0" dirty="0"/>
              <a:t> double check these numbers meet the logic model.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88B2FA-3448-4AAA-8745-A63A994030E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8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5B1FBE1-9B00-4583-8DCE-B5EF9E0C7246}" type="datetimeFigureOut">
              <a:rPr lang="en-US" smtClean="0"/>
              <a:pPr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C0FA7AA-9333-409B-82D0-2C46CB6A01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7" r:id="rId1"/>
    <p:sldLayoutId id="2147484478" r:id="rId2"/>
    <p:sldLayoutId id="2147484479" r:id="rId3"/>
    <p:sldLayoutId id="2147484480" r:id="rId4"/>
    <p:sldLayoutId id="2147484481" r:id="rId5"/>
    <p:sldLayoutId id="2147484482" r:id="rId6"/>
    <p:sldLayoutId id="2147484483" r:id="rId7"/>
    <p:sldLayoutId id="2147484484" r:id="rId8"/>
    <p:sldLayoutId id="2147484485" r:id="rId9"/>
    <p:sldLayoutId id="2147484486" r:id="rId10"/>
    <p:sldLayoutId id="21474844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belter@peoriagov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rtal.neighborlysoftware.com/peoriaIL/participan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oriagov.org/205/CDBG-Public-Services" TargetMode="External"/><Relationship Id="rId2" Type="http://schemas.openxmlformats.org/officeDocument/2006/relationships/hyperlink" Target="http://www.peoriagov.org/community-development/neighborhood-development-divis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458200" cy="3048000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7458" y="4230945"/>
            <a:ext cx="6345455" cy="2093655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marL="63500" algn="ctr"/>
            <a:r>
              <a:rPr lang="en-US" sz="2800" b="1" dirty="0">
                <a:latin typeface="Arial"/>
                <a:cs typeface="Arial"/>
              </a:rPr>
              <a:t>Britt Davis</a:t>
            </a:r>
            <a:endParaRPr lang="en-US" sz="2800" b="1" dirty="0">
              <a:cs typeface="Arial"/>
            </a:endParaRPr>
          </a:p>
          <a:p>
            <a:pPr marL="63500" algn="ctr"/>
            <a:r>
              <a:rPr lang="en-US" sz="2800" dirty="0">
                <a:latin typeface="Arial"/>
                <a:cs typeface="Arial"/>
              </a:rPr>
              <a:t>Associate Grants Coordinator</a:t>
            </a:r>
          </a:p>
          <a:p>
            <a:pPr marL="63500"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Community Development Department</a:t>
            </a:r>
          </a:p>
          <a:p>
            <a:pPr marL="63500" algn="ctr"/>
            <a:r>
              <a:rPr lang="en-US" sz="2800" dirty="0">
                <a:latin typeface="Arial"/>
                <a:cs typeface="Arial"/>
                <a:hlinkClick r:id="rId3"/>
              </a:rPr>
              <a:t>grants@peoriagov.org</a:t>
            </a:r>
            <a:endParaRPr lang="en-US" sz="2800" dirty="0">
              <a:latin typeface="Arial"/>
              <a:cs typeface="Arial"/>
            </a:endParaRPr>
          </a:p>
          <a:p>
            <a:pPr marL="63500" algn="ctr"/>
            <a:r>
              <a:rPr lang="en-US" sz="2800" dirty="0">
                <a:latin typeface="Arial"/>
                <a:cs typeface="Arial"/>
              </a:rPr>
              <a:t>(309) 494-8638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"/>
            <a:endParaRPr lang="en-US" dirty="0">
              <a:cs typeface="Arial" panose="020B0604020202020204"/>
            </a:endParaRPr>
          </a:p>
        </p:txBody>
      </p:sp>
      <p:pic>
        <p:nvPicPr>
          <p:cNvPr id="4" name="Picture 3" descr="Peoria_Logo_Col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77000" y="4419600"/>
            <a:ext cx="2359542" cy="20047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14400" y="533400"/>
            <a:ext cx="7010400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City of Peoria </a:t>
            </a:r>
          </a:p>
          <a:p>
            <a:pPr algn="ctr"/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CDBG Public Services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latin typeface="Arial"/>
                <a:cs typeface="Arial"/>
              </a:rPr>
              <a:t>2025 Report Training Session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Time Allocations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2971800"/>
            <a:ext cx="85344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270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Time Allocations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DDA281-8459-4899-87DE-BBDC7ED821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287" y="2438400"/>
            <a:ext cx="7591425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19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If different from the percentages listed, explain how request for reimbursement of salaries, benefits, or taxes is calculated.</a:t>
            </a:r>
          </a:p>
          <a:p>
            <a:r>
              <a:rPr lang="en-US" dirty="0"/>
              <a:t>EXAMPLE: “To calculate health insurance, ABC Agency has provided the Blue Cross/Blue Shield bill, which shows charges for each staff member. The employee’s charge is multiplied by 85% (employer-paid portion), then multiplied by employee’s CDBG percentage.”</a:t>
            </a:r>
          </a:p>
          <a:p>
            <a:r>
              <a:rPr lang="en-US" dirty="0" err="1"/>
              <a:t>Sebby</a:t>
            </a:r>
            <a:r>
              <a:rPr lang="en-US" dirty="0"/>
              <a:t>: $450.00 x 85% x 40% = $153.00</a:t>
            </a:r>
          </a:p>
        </p:txBody>
      </p:sp>
    </p:spTree>
    <p:extLst>
      <p:ext uri="{BB962C8B-B14F-4D97-AF65-F5344CB8AC3E}">
        <p14:creationId xmlns:p14="http://schemas.microsoft.com/office/powerpoint/2010/main" val="2664438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Disbursement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Disbursement Register by Quarter:</a:t>
            </a:r>
          </a:p>
          <a:p>
            <a:pPr lvl="1"/>
            <a:r>
              <a:rPr lang="en-US" dirty="0"/>
              <a:t>A detailed list of check amounts to employees and the CDBG reimbursement request</a:t>
            </a:r>
          </a:p>
          <a:p>
            <a:pPr lvl="1"/>
            <a:r>
              <a:rPr lang="en-US" dirty="0"/>
              <a:t>Can use gross pay or net pay</a:t>
            </a:r>
          </a:p>
          <a:p>
            <a:r>
              <a:rPr lang="en-US" dirty="0"/>
              <a:t>Reimbursement Tracker:</a:t>
            </a:r>
          </a:p>
          <a:p>
            <a:pPr lvl="1"/>
            <a:r>
              <a:rPr lang="en-US" dirty="0"/>
              <a:t>Automatically populates from quarterly totals</a:t>
            </a:r>
          </a:p>
        </p:txBody>
      </p:sp>
    </p:spTree>
    <p:extLst>
      <p:ext uri="{BB962C8B-B14F-4D97-AF65-F5344CB8AC3E}">
        <p14:creationId xmlns:p14="http://schemas.microsoft.com/office/powerpoint/2010/main" val="1674701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Financial Backup/Proof of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line item on disbursement register must have financial documentation to prove the expense was paid. </a:t>
            </a:r>
          </a:p>
          <a:p>
            <a:pPr lvl="1"/>
            <a:r>
              <a:rPr lang="en-US" dirty="0"/>
              <a:t>For salaries, provide copies of paychecks or detailed printouts from payroll system.</a:t>
            </a:r>
          </a:p>
          <a:p>
            <a:pPr lvl="1"/>
            <a:r>
              <a:rPr lang="en-US" dirty="0"/>
              <a:t>For benefits, provide copies of invoices and proof that invoice was paid by the organization (i.e. copy of check). </a:t>
            </a:r>
          </a:p>
        </p:txBody>
      </p:sp>
    </p:spTree>
    <p:extLst>
      <p:ext uri="{BB962C8B-B14F-4D97-AF65-F5344CB8AC3E}">
        <p14:creationId xmlns:p14="http://schemas.microsoft.com/office/powerpoint/2010/main" val="3336335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CEF6B-EB70-4A3B-BBA9-252508D6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Neighborly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1CDCB-8486-425D-B0F4-3A6A2FE88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portal.neighborlysoftware.com/peoriaIL/participant</a:t>
            </a:r>
            <a:r>
              <a:rPr lang="en-US" sz="2400" dirty="0"/>
              <a:t> </a:t>
            </a:r>
          </a:p>
          <a:p>
            <a:r>
              <a:rPr lang="en-US" sz="2400" dirty="0"/>
              <a:t>Log in with email and password</a:t>
            </a:r>
          </a:p>
          <a:p>
            <a:pPr lvl="1"/>
            <a:r>
              <a:rPr lang="en-US" sz="2200" dirty="0"/>
              <a:t>New user?  Click on “Register,” then follow the prompts</a:t>
            </a:r>
          </a:p>
          <a:p>
            <a:r>
              <a:rPr lang="en-US" sz="2400" dirty="0"/>
              <a:t>Select your Public Services application </a:t>
            </a:r>
          </a:p>
          <a:p>
            <a:r>
              <a:rPr lang="en-US" sz="2400" dirty="0"/>
              <a:t>Add User</a:t>
            </a:r>
          </a:p>
        </p:txBody>
      </p:sp>
    </p:spTree>
    <p:extLst>
      <p:ext uri="{BB962C8B-B14F-4D97-AF65-F5344CB8AC3E}">
        <p14:creationId xmlns:p14="http://schemas.microsoft.com/office/powerpoint/2010/main" val="20280023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CEF6B-EB70-4A3B-BBA9-252508D6D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Neighborly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1CDCB-8486-425D-B0F4-3A6A2FE88C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US" sz="2400" dirty="0"/>
              <a:t>Reporting</a:t>
            </a:r>
            <a:endParaRPr lang="en-US"/>
          </a:p>
          <a:p>
            <a:pPr marL="657860" lvl="1" indent="-246380">
              <a:buClr>
                <a:srgbClr val="41AA3C"/>
              </a:buClr>
            </a:pPr>
            <a:r>
              <a:rPr lang="en-US" sz="2200" dirty="0"/>
              <a:t>Accomplishments</a:t>
            </a:r>
            <a:endParaRPr lang="en-US" sz="22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Only for clients NEW THIS QUARTER</a:t>
            </a:r>
            <a:endParaRPr lang="en-US" sz="20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Make sure all three totals match</a:t>
            </a:r>
            <a:endParaRPr lang="en-US" sz="2000" dirty="0">
              <a:cs typeface="Arial" panose="020B0604020202020204"/>
            </a:endParaRPr>
          </a:p>
          <a:p>
            <a:pPr marL="657860" lvl="1" indent="-246380"/>
            <a:r>
              <a:rPr lang="en-US" sz="2200" dirty="0"/>
              <a:t>Narrative (optional)</a:t>
            </a:r>
            <a:endParaRPr lang="en-US" sz="2200" dirty="0">
              <a:cs typeface="Arial" panose="020B0604020202020204"/>
            </a:endParaRPr>
          </a:p>
          <a:p>
            <a:pPr marL="657860" lvl="1" indent="-246380"/>
            <a:r>
              <a:rPr lang="en-US" sz="2200" dirty="0"/>
              <a:t>Supporting Documents</a:t>
            </a:r>
            <a:endParaRPr lang="en-US" sz="22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Cover Letter</a:t>
            </a:r>
            <a:endParaRPr lang="en-US" sz="20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Staff Time Allocations</a:t>
            </a:r>
            <a:endParaRPr lang="en-US" sz="20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Disbursement Register – Current Quarter</a:t>
            </a:r>
            <a:endParaRPr lang="en-US" sz="20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Disbursement Register – Reimbursement Tracker</a:t>
            </a:r>
            <a:endParaRPr lang="en-US" sz="2000" dirty="0">
              <a:cs typeface="Arial" panose="020B0604020202020204"/>
            </a:endParaRPr>
          </a:p>
          <a:p>
            <a:pPr marL="923290" lvl="2" indent="-219075"/>
            <a:r>
              <a:rPr lang="en-US" sz="2000" dirty="0"/>
              <a:t>Financial Backup/Proof of Expenses</a:t>
            </a:r>
            <a:endParaRPr lang="en-US" sz="2000" dirty="0">
              <a:cs typeface="Arial" panose="020B0604020202020204"/>
            </a:endParaRPr>
          </a:p>
          <a:p>
            <a:pPr marL="657860" lvl="1" indent="-246380"/>
            <a:r>
              <a:rPr lang="en-US" sz="2200" dirty="0"/>
              <a:t>Submit</a:t>
            </a:r>
            <a:endParaRPr lang="en-US" sz="2200" dirty="0">
              <a:cs typeface="Arial" panose="020B0604020202020204"/>
            </a:endParaRPr>
          </a:p>
          <a:p>
            <a:pPr marL="285750" indent="-255905">
              <a:buClr>
                <a:srgbClr val="FAAA23"/>
              </a:buClr>
            </a:pPr>
            <a:endParaRPr lang="en-US" sz="2200" dirty="0">
              <a:ea typeface="+mn-lt"/>
              <a:cs typeface="+mn-lt"/>
            </a:endParaRPr>
          </a:p>
          <a:p>
            <a:pPr marL="109855" indent="0">
              <a:buNone/>
            </a:pPr>
            <a:endParaRPr lang="en-US" dirty="0">
              <a:solidFill>
                <a:srgbClr val="006496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2243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BFE0-EB49-30A7-6E2D-BCB027724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anchor="ctr">
            <a:normAutofit/>
          </a:bodyPr>
          <a:lstStyle/>
          <a:p>
            <a:r>
              <a:rPr lang="en-US" dirty="0">
                <a:cs typeface="Arial"/>
              </a:rPr>
              <a:t>Neighborly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3CCC9-9092-1A0D-F42F-D7FEE35CB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>
                <a:cs typeface="Arial"/>
              </a:rPr>
              <a:t>Budget Draws for Quarterly Reimbursements</a:t>
            </a:r>
            <a:endParaRPr lang="en-US" dirty="0"/>
          </a:p>
          <a:p>
            <a:pPr marL="657860" lvl="1" indent="-246380"/>
            <a:r>
              <a:rPr lang="en-US" dirty="0">
                <a:cs typeface="Arial"/>
              </a:rPr>
              <a:t>Budget Tab </a:t>
            </a:r>
          </a:p>
          <a:p>
            <a:pPr marL="923290" lvl="2" indent="-219075"/>
            <a:r>
              <a:rPr lang="en-US" dirty="0">
                <a:solidFill>
                  <a:srgbClr val="006496"/>
                </a:solidFill>
                <a:cs typeface="Arial"/>
              </a:rPr>
              <a:t>Once City receives HUD $, City staff will email financial reimbursements can then be submitted in Neighborly for each quarter</a:t>
            </a:r>
          </a:p>
          <a:p>
            <a:pPr marL="657860" lvl="1" indent="-246380">
              <a:buClr>
                <a:srgbClr val="41AA3C"/>
              </a:buClr>
            </a:pPr>
            <a:r>
              <a:rPr lang="en-US" dirty="0">
                <a:cs typeface="Arial"/>
              </a:rPr>
              <a:t>Add a Draw</a:t>
            </a:r>
          </a:p>
          <a:p>
            <a:pPr marL="923290" lvl="2" indent="-219075"/>
            <a:r>
              <a:rPr lang="en-US" dirty="0">
                <a:solidFill>
                  <a:srgbClr val="006496"/>
                </a:solidFill>
                <a:cs typeface="Arial"/>
              </a:rPr>
              <a:t>Enter Request Date and Description</a:t>
            </a:r>
          </a:p>
          <a:p>
            <a:pPr marL="923290" lvl="2" indent="-219075"/>
            <a:r>
              <a:rPr lang="en-US" dirty="0">
                <a:solidFill>
                  <a:srgbClr val="006496"/>
                </a:solidFill>
                <a:cs typeface="Arial"/>
              </a:rPr>
              <a:t>Attach documentation</a:t>
            </a:r>
          </a:p>
          <a:p>
            <a:pPr marL="657860" lvl="1" indent="-246380">
              <a:buClr>
                <a:srgbClr val="41AA3C"/>
              </a:buClr>
            </a:pPr>
            <a:r>
              <a:rPr lang="en-US" dirty="0">
                <a:cs typeface="Arial"/>
              </a:rPr>
              <a:t>Submit for approval</a:t>
            </a:r>
          </a:p>
        </p:txBody>
      </p:sp>
    </p:spTree>
    <p:extLst>
      <p:ext uri="{BB962C8B-B14F-4D97-AF65-F5344CB8AC3E}">
        <p14:creationId xmlns:p14="http://schemas.microsoft.com/office/powerpoint/2010/main" val="582541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Annual 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US" dirty="0"/>
              <a:t>City staff will conduct monitoring in the summer.</a:t>
            </a:r>
            <a:endParaRPr lang="en-US"/>
          </a:p>
          <a:p>
            <a:pPr marL="657860" lvl="1" indent="-246380"/>
            <a:r>
              <a:rPr lang="en-US" dirty="0"/>
              <a:t>Members of the CDBG Public Services Advisory Commission may attend as well.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A checklist is available online, but items to be reviewed include: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Completed Service Application Forms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Assessment/evaluation documentation for objectives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Financial review, including separate accounts for CDBG funds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8984337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Need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>
                <a:latin typeface="Arial"/>
                <a:cs typeface="Arial"/>
              </a:rPr>
              <a:t>Email Britt at </a:t>
            </a:r>
            <a:r>
              <a:rPr lang="en-US" b="1" dirty="0">
                <a:latin typeface="Arial"/>
                <a:cs typeface="Arial"/>
              </a:rPr>
              <a:t>grants@peoriagov.org</a:t>
            </a:r>
            <a:endParaRPr lang="en-US" dirty="0">
              <a:latin typeface="Arial"/>
              <a:cs typeface="Arial"/>
            </a:endParaRPr>
          </a:p>
          <a:p>
            <a:pPr indent="-255905"/>
            <a:r>
              <a:rPr lang="en-US" dirty="0">
                <a:latin typeface="Arial"/>
                <a:cs typeface="Arial"/>
              </a:rPr>
              <a:t>Call Britt at </a:t>
            </a:r>
            <a:r>
              <a:rPr lang="en-US" b="1" dirty="0">
                <a:latin typeface="Arial"/>
                <a:cs typeface="Arial"/>
              </a:rPr>
              <a:t>(309) 494-8638</a:t>
            </a:r>
          </a:p>
          <a:p>
            <a:pPr indent="-255905"/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support@neighborlysoftware.com </a:t>
            </a:r>
            <a:endParaRPr lang="en-US" dirty="0">
              <a:cs typeface="Arial" panose="020B0604020202020204"/>
            </a:endParaRPr>
          </a:p>
          <a:p>
            <a:pPr indent="-255905"/>
            <a:endParaRPr lang="en-US" dirty="0">
              <a:cs typeface="Arial" panose="020B0604020202020204"/>
              <a:hlinkClick r:id="rId2"/>
            </a:endParaRPr>
          </a:p>
          <a:p>
            <a:pPr indent="-255905"/>
            <a:r>
              <a:rPr lang="en-US" sz="2400" dirty="0">
                <a:ea typeface="+mn-lt"/>
                <a:cs typeface="+mn-lt"/>
                <a:hlinkClick r:id="rId3"/>
              </a:rPr>
              <a:t>https://www.peoriagov.org/205/CDBG-Public-Services</a:t>
            </a:r>
            <a:endParaRPr lang="en-US" sz="2400" dirty="0">
              <a:ea typeface="+mn-lt"/>
              <a:cs typeface="+mn-lt"/>
            </a:endParaRPr>
          </a:p>
          <a:p>
            <a:pPr indent="-255905"/>
            <a:endParaRPr lang="en-US" sz="2400" dirty="0">
              <a:solidFill>
                <a:srgbClr val="006496"/>
              </a:solidFill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612725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fontScale="92500" lnSpcReduction="10000"/>
          </a:bodyPr>
          <a:lstStyle/>
          <a:p>
            <a:pPr indent="-255905"/>
            <a:r>
              <a:rPr lang="en-US" dirty="0"/>
              <a:t>Grant Overview</a:t>
            </a:r>
            <a:endParaRPr lang="en-US"/>
          </a:p>
          <a:p>
            <a:pPr indent="-255905"/>
            <a:r>
              <a:rPr lang="en-US" dirty="0"/>
              <a:t>Agreement Highlights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Documents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Service Application Form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Cover Letter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Disbursement Register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Neighborly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Quarter Reports </a:t>
            </a:r>
          </a:p>
          <a:p>
            <a:pPr marL="657860" lvl="1" indent="-246380"/>
            <a:r>
              <a:rPr lang="en-US" dirty="0"/>
              <a:t>New Budget Draw Process</a:t>
            </a:r>
          </a:p>
          <a:p>
            <a:pPr marL="657860" lvl="1" indent="-246380"/>
            <a:r>
              <a:rPr lang="en-US" dirty="0"/>
              <a:t>Annual Monitoring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Questions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002756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Grant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US" dirty="0"/>
              <a:t>HUD – Community Development Block Grant (CDBG)</a:t>
            </a:r>
            <a:endParaRPr lang="en-US"/>
          </a:p>
          <a:p>
            <a:pPr marL="657860" lvl="1" indent="-246380"/>
            <a:r>
              <a:rPr lang="en-US" dirty="0"/>
              <a:t>Public Services: 15% cap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Reimbursement only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HUD $ should be available in summer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Report due dates (10</a:t>
            </a:r>
            <a:r>
              <a:rPr lang="en-US" baseline="30000" dirty="0"/>
              <a:t>th</a:t>
            </a:r>
            <a:r>
              <a:rPr lang="en-US" dirty="0"/>
              <a:t> of month after quarter)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April 10</a:t>
            </a:r>
            <a:endParaRPr lang="en-US" dirty="0">
              <a:cs typeface="Arial"/>
            </a:endParaRPr>
          </a:p>
          <a:p>
            <a:pPr marL="657860" lvl="1" indent="-246380"/>
            <a:r>
              <a:rPr lang="en-US" dirty="0"/>
              <a:t>July 10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October 10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January 10, 2026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828984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Agreement Highlights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Effective 1/1/2025 to 12/31/2025 (pg. 2)</a:t>
            </a:r>
          </a:p>
          <a:p>
            <a:pPr indent="-255905"/>
            <a:r>
              <a:rPr lang="en-US" dirty="0"/>
              <a:t>Staff titles (pg. 2)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Eligible expenses (pg. 3/4)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Staff salaries, benefits, and taxes ONLY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Admin expenses = max 5% of total budget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Keep records for 5 years (pg. 6)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No lobbying, political activities, or religious activities (pg. 11)</a:t>
            </a:r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16338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6AA2E-03B1-434D-8470-B0D6B8E72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F803B-3A44-4633-9658-B59F03CA5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Service Application Form</a:t>
            </a:r>
          </a:p>
          <a:p>
            <a:r>
              <a:rPr lang="en-US" dirty="0"/>
              <a:t>Cover Letter</a:t>
            </a:r>
          </a:p>
          <a:p>
            <a:r>
              <a:rPr lang="en-US" dirty="0"/>
              <a:t>Disbursement Register</a:t>
            </a:r>
          </a:p>
        </p:txBody>
      </p:sp>
    </p:spTree>
    <p:extLst>
      <p:ext uri="{BB962C8B-B14F-4D97-AF65-F5344CB8AC3E}">
        <p14:creationId xmlns:p14="http://schemas.microsoft.com/office/powerpoint/2010/main" val="2497158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Service Application Form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pPr indent="-255905"/>
            <a:r>
              <a:rPr lang="en-US" dirty="0"/>
              <a:t>Each CDBG-eligible client must complete</a:t>
            </a:r>
            <a:endParaRPr lang="en-US"/>
          </a:p>
          <a:p>
            <a:pPr marL="657860" lvl="1" indent="-246380"/>
            <a:r>
              <a:rPr lang="en-US" dirty="0"/>
              <a:t>CDBG-eligible = City of Peoria resident AND low-income household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Collect for # of clients listed on agreement (at least)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Information is compiled and reported quarterly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Updated form will be sent when HUD updates 2025 income guidelines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5805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 lnSpcReduction="10000"/>
          </a:bodyPr>
          <a:lstStyle/>
          <a:p>
            <a:pPr indent="-255905"/>
            <a:r>
              <a:rPr lang="en-US" dirty="0"/>
              <a:t>CDBG Percentage =</a:t>
            </a:r>
            <a:endParaRPr lang="en-US"/>
          </a:p>
          <a:p>
            <a:pPr marL="657860" lvl="1" indent="-246380"/>
            <a:r>
              <a:rPr lang="en-US" dirty="0"/>
              <a:t>% time worked on program X</a:t>
            </a:r>
            <a:endParaRPr lang="en-US" dirty="0">
              <a:cs typeface="Arial" panose="020B0604020202020204"/>
            </a:endParaRPr>
          </a:p>
          <a:p>
            <a:pPr marL="657860" lvl="1" indent="-246380"/>
            <a:r>
              <a:rPr lang="en-US" dirty="0"/>
              <a:t>% CDBG-eligible clients</a:t>
            </a:r>
            <a:endParaRPr lang="en-US" dirty="0">
              <a:cs typeface="Arial" panose="020B0604020202020204"/>
            </a:endParaRPr>
          </a:p>
          <a:p>
            <a:pPr indent="-255905"/>
            <a:r>
              <a:rPr lang="en-US" dirty="0"/>
              <a:t>Attach documentation showing how CDBG percentage was calculated for each staff member (i.e., time allocation sheets, timesheets, etc.)</a:t>
            </a:r>
            <a:endParaRPr lang="en-US" dirty="0">
              <a:cs typeface="Arial"/>
            </a:endParaRPr>
          </a:p>
          <a:p>
            <a:pPr indent="-255905"/>
            <a:r>
              <a:rPr lang="en-US" dirty="0"/>
              <a:t>If different from the percentages listed, explain how request for reimbursement of salaries, benefits, or taxes is calculated.</a:t>
            </a:r>
            <a:endParaRPr lang="en-US" dirty="0">
              <a:cs typeface="Arial" panose="020B0604020202020204"/>
            </a:endParaRPr>
          </a:p>
          <a:p>
            <a:pPr indent="-255905"/>
            <a:endParaRPr lang="en-US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908655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CDBG Percentage =</a:t>
            </a:r>
          </a:p>
          <a:p>
            <a:pPr lvl="1"/>
            <a:r>
              <a:rPr lang="en-US" dirty="0"/>
              <a:t>% time worked on program x % CDBG-eligible clients</a:t>
            </a:r>
          </a:p>
          <a:p>
            <a:r>
              <a:rPr lang="en-US" dirty="0"/>
              <a:t>EXAMPLE: </a:t>
            </a:r>
            <a:r>
              <a:rPr lang="en-US" dirty="0" err="1"/>
              <a:t>Sebby</a:t>
            </a:r>
            <a:r>
              <a:rPr lang="en-US" dirty="0"/>
              <a:t> spends 80% of her total work hours on XYZ Public Services Program. The program serves 40 clients, but only 20 are CDBG-eligible.</a:t>
            </a:r>
          </a:p>
          <a:p>
            <a:r>
              <a:rPr lang="en-US" dirty="0"/>
              <a:t>CDBG percentage = </a:t>
            </a:r>
          </a:p>
          <a:p>
            <a:pPr lvl="1"/>
            <a:r>
              <a:rPr lang="en-US" dirty="0"/>
              <a:t>80% x 50% = </a:t>
            </a:r>
            <a:r>
              <a:rPr lang="en-US" b="1" dirty="0"/>
              <a:t>40%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718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Cover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Attach documentation showing how CDBG percentage was calculated for each staff member (i.e. time allocation sheets, timesheets, etc.)</a:t>
            </a:r>
          </a:p>
          <a:p>
            <a:r>
              <a:rPr lang="en-US" dirty="0"/>
              <a:t>If you already have an hourly timesheet format or other time allocation format, you may submit that.</a:t>
            </a:r>
          </a:p>
          <a:p>
            <a:r>
              <a:rPr lang="en-US" dirty="0"/>
              <a:t>If not, here are some examples: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602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OP">
      <a:dk1>
        <a:srgbClr val="006496"/>
      </a:dk1>
      <a:lt1>
        <a:sysClr val="window" lastClr="FFFFFF"/>
      </a:lt1>
      <a:dk2>
        <a:srgbClr val="1F497D"/>
      </a:dk2>
      <a:lt2>
        <a:srgbClr val="EEECE1"/>
      </a:lt2>
      <a:accent1>
        <a:srgbClr val="006496"/>
      </a:accent1>
      <a:accent2>
        <a:srgbClr val="41AA3C"/>
      </a:accent2>
      <a:accent3>
        <a:srgbClr val="FAAA23"/>
      </a:accent3>
      <a:accent4>
        <a:srgbClr val="006496"/>
      </a:accent4>
      <a:accent5>
        <a:srgbClr val="41AA3C"/>
      </a:accent5>
      <a:accent6>
        <a:srgbClr val="FAAA23"/>
      </a:accent6>
      <a:hlink>
        <a:srgbClr val="006496"/>
      </a:hlink>
      <a:folHlink>
        <a:srgbClr val="41AA3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c85fb84-bc42-4a7f-aa6e-fd3e1753b231">
      <UserInfo>
        <DisplayName/>
        <AccountId xsi:nil="true"/>
        <AccountType/>
      </UserInfo>
    </SharedWithUsers>
    <MediaLengthInSeconds xmlns="fd748d15-c146-45b3-ba47-d20607ec1d44" xsi:nil="true"/>
    <lcf76f155ced4ddcb4097134ff3c332f xmlns="fd748d15-c146-45b3-ba47-d20607ec1d44">
      <Terms xmlns="http://schemas.microsoft.com/office/infopath/2007/PartnerControls"/>
    </lcf76f155ced4ddcb4097134ff3c332f>
    <TaxCatchAll xmlns="fc85fb84-bc42-4a7f-aa6e-fd3e1753b23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ECA6FEFC5F944981FF53FFEB50BCD" ma:contentTypeVersion="16" ma:contentTypeDescription="Create a new document." ma:contentTypeScope="" ma:versionID="882acda7eac9a78598b12a60313475ab">
  <xsd:schema xmlns:xsd="http://www.w3.org/2001/XMLSchema" xmlns:xs="http://www.w3.org/2001/XMLSchema" xmlns:p="http://schemas.microsoft.com/office/2006/metadata/properties" xmlns:ns2="fd748d15-c146-45b3-ba47-d20607ec1d44" xmlns:ns3="fc85fb84-bc42-4a7f-aa6e-fd3e1753b231" targetNamespace="http://schemas.microsoft.com/office/2006/metadata/properties" ma:root="true" ma:fieldsID="8549232749fa3a686410fa3f91c21fcb" ns2:_="" ns3:_="">
    <xsd:import namespace="fd748d15-c146-45b3-ba47-d20607ec1d44"/>
    <xsd:import namespace="fc85fb84-bc42-4a7f-aa6e-fd3e1753b2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48d15-c146-45b3-ba47-d20607ec1d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0fb1c9f8-bc79-41d7-b155-a6050e277b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5fb84-bc42-4a7f-aa6e-fd3e1753b23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b47ca67-7963-4f06-8bb8-5910c1a458a7}" ma:internalName="TaxCatchAll" ma:showField="CatchAllData" ma:web="fc85fb84-bc42-4a7f-aa6e-fd3e1753b2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BF3BA9-B973-4885-9301-532A3C102C62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1f87b99d-37d3-4187-8301-a196f7a5fcfc"/>
    <ds:schemaRef ds:uri="25e06e40-1aab-4c07-ae92-3017b96d9e75"/>
    <ds:schemaRef ds:uri="http://www.w3.org/XML/1998/namespace"/>
    <ds:schemaRef ds:uri="fc85fb84-bc42-4a7f-aa6e-fd3e1753b231"/>
    <ds:schemaRef ds:uri="fd748d15-c146-45b3-ba47-d20607ec1d44"/>
  </ds:schemaRefs>
</ds:datastoreItem>
</file>

<file path=customXml/itemProps2.xml><?xml version="1.0" encoding="utf-8"?>
<ds:datastoreItem xmlns:ds="http://schemas.openxmlformats.org/officeDocument/2006/customXml" ds:itemID="{C0FE68F5-E149-4F6A-AB6A-490D9830B7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FFE836-8403-455B-A3EB-081FEFD5B0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48d15-c146-45b3-ba47-d20607ec1d44"/>
    <ds:schemaRef ds:uri="fc85fb84-bc42-4a7f-aa6e-fd3e1753b2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10742</TotalTime>
  <Words>966</Words>
  <Application>Microsoft Office PowerPoint</Application>
  <PresentationFormat>On-screen Show (4:3)</PresentationFormat>
  <Paragraphs>132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Urban</vt:lpstr>
      <vt:lpstr> </vt:lpstr>
      <vt:lpstr>Agenda</vt:lpstr>
      <vt:lpstr>Grant Overview</vt:lpstr>
      <vt:lpstr>Agreement Highlights  </vt:lpstr>
      <vt:lpstr>Documents</vt:lpstr>
      <vt:lpstr>Service Application Form </vt:lpstr>
      <vt:lpstr>Cover Letter</vt:lpstr>
      <vt:lpstr>Cover Letter</vt:lpstr>
      <vt:lpstr>Cover Letter</vt:lpstr>
      <vt:lpstr>Example Time Allocations</vt:lpstr>
      <vt:lpstr>Example Time Allocations</vt:lpstr>
      <vt:lpstr>Cover Letter</vt:lpstr>
      <vt:lpstr>Disbursement Register</vt:lpstr>
      <vt:lpstr>Financial Backup/Proof of Expenses</vt:lpstr>
      <vt:lpstr>Neighborly</vt:lpstr>
      <vt:lpstr>Neighborly</vt:lpstr>
      <vt:lpstr>Neighborly</vt:lpstr>
      <vt:lpstr>Annual Monitoring</vt:lpstr>
      <vt:lpstr>Need Help?</vt:lpstr>
    </vt:vector>
  </TitlesOfParts>
  <Company>City of Peoria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Peoria Update A New Manager’s Perspective</dc:title>
  <dc:creator>Patrick Urich</dc:creator>
  <cp:lastModifiedBy>Cassie Belter</cp:lastModifiedBy>
  <cp:revision>658</cp:revision>
  <cp:lastPrinted>2019-01-15T19:06:27Z</cp:lastPrinted>
  <dcterms:created xsi:type="dcterms:W3CDTF">2011-05-13T04:53:55Z</dcterms:created>
  <dcterms:modified xsi:type="dcterms:W3CDTF">2024-12-11T16:30:21Z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0x01010025FECA6FEFC5F944981FF53FFEB50BCD</vt:lpwstr>
  </property>
  <property fmtid="{D5CDD505-2E9C-101B-9397-08002B2CF9AE}" pid="3" name="ComplianceAssetId">
    <vt:lpwstr/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MediaServiceImageTags">
    <vt:lpwstr/>
  </property>
</Properties>
</file>